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87" r:id="rId3"/>
    <p:sldId id="285" r:id="rId4"/>
    <p:sldId id="288" r:id="rId5"/>
    <p:sldId id="289" r:id="rId6"/>
    <p:sldId id="290" r:id="rId7"/>
    <p:sldId id="291" r:id="rId8"/>
    <p:sldId id="293" r:id="rId9"/>
    <p:sldId id="294" r:id="rId10"/>
    <p:sldId id="295" r:id="rId11"/>
    <p:sldId id="292" r:id="rId12"/>
    <p:sldId id="286" r:id="rId13"/>
    <p:sldId id="266" r:id="rId14"/>
    <p:sldId id="263" r:id="rId15"/>
    <p:sldId id="264" r:id="rId16"/>
    <p:sldId id="265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028" autoAdjust="0"/>
  </p:normalViewPr>
  <p:slideViewPr>
    <p:cSldViewPr snapToGrid="0" snapToObjects="1">
      <p:cViewPr varScale="1">
        <p:scale>
          <a:sx n="155" d="100"/>
          <a:sy n="155" d="100"/>
        </p:scale>
        <p:origin x="-30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31C81-0A70-6C47-ADDE-F016A7B657D5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9CFB3-504D-2A44-929C-A0F0739D6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46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 – Does anyone</a:t>
            </a:r>
            <a:r>
              <a:rPr lang="en-US" baseline="0" dirty="0" smtClean="0"/>
              <a:t> know where Lyme Bay is?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13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9CFB3-504D-2A44-929C-A0F0739D616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1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yme Bay PPT 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684303"/>
            <a:ext cx="8156084" cy="708996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bg1"/>
                </a:solidFill>
                <a:latin typeface="Chalkboard"/>
                <a:cs typeface="Chalkboar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577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yme Bay PPT BG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0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yme Bay PPT BG White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5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B301A-ED16-F344-8317-F95620460DCF}" type="datetimeFigureOut">
              <a:rPr lang="en-US" smtClean="0"/>
              <a:t>21/08/18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E7A64-DA6A-D945-8C6A-8FDC022DC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0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16.pn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22.pn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pn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.jpeg"/><Relationship Id="rId12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Relationship Id="rId3" Type="http://schemas.openxmlformats.org/officeDocument/2006/relationships/image" Target="../media/image24.pn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image" Target="../media/image27.jpeg"/><Relationship Id="rId7" Type="http://schemas.openxmlformats.org/officeDocument/2006/relationships/image" Target="../media/image28.jpeg"/><Relationship Id="rId8" Type="http://schemas.openxmlformats.org/officeDocument/2006/relationships/image" Target="../media/image29.jpeg"/><Relationship Id="rId9" Type="http://schemas.openxmlformats.org/officeDocument/2006/relationships/image" Target="../media/image30.jpeg"/><Relationship Id="rId10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34.jpe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emf"/><Relationship Id="rId3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34.jpe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37.emf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37.emf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6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41.jpe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41.jpe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24.png"/><Relationship Id="rId5" Type="http://schemas.openxmlformats.org/officeDocument/2006/relationships/image" Target="../media/image45.jpeg"/><Relationship Id="rId6" Type="http://schemas.openxmlformats.org/officeDocument/2006/relationships/image" Target="../media/image46.jpeg"/><Relationship Id="rId7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41.jpeg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7.jpeg"/><Relationship Id="rId5" Type="http://schemas.openxmlformats.org/officeDocument/2006/relationships/image" Target="../media/image48.jpeg"/><Relationship Id="rId6" Type="http://schemas.openxmlformats.org/officeDocument/2006/relationships/image" Target="../media/image49.jpeg"/><Relationship Id="rId7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41.jpeg"/><Relationship Id="rId5" Type="http://schemas.openxmlformats.org/officeDocument/2006/relationships/image" Target="../media/image50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24.png"/><Relationship Id="rId5" Type="http://schemas.openxmlformats.org/officeDocument/2006/relationships/image" Target="../media/image51.jpeg"/><Relationship Id="rId6" Type="http://schemas.openxmlformats.org/officeDocument/2006/relationships/image" Target="../media/image52.jpeg"/><Relationship Id="rId7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65229"/>
            <a:ext cx="8156084" cy="1179313"/>
          </a:xfrm>
        </p:spPr>
        <p:txBody>
          <a:bodyPr>
            <a:normAutofit/>
          </a:bodyPr>
          <a:lstStyle/>
          <a:p>
            <a:r>
              <a:rPr lang="en-US" dirty="0" smtClean="0"/>
              <a:t>Welcome to the Lyme Bay Fisheries</a:t>
            </a:r>
            <a:br>
              <a:rPr lang="en-US" dirty="0" smtClean="0"/>
            </a:br>
            <a:r>
              <a:rPr lang="en-US" dirty="0" smtClean="0"/>
              <a:t>and Conservation Reserve</a:t>
            </a:r>
            <a:endParaRPr lang="en-US" dirty="0"/>
          </a:p>
        </p:txBody>
      </p:sp>
      <p:pic>
        <p:nvPicPr>
          <p:cNvPr id="5" name="Picture 4" descr="Lyme Bay Logo_CMYK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4342" y="1172948"/>
            <a:ext cx="4610306" cy="31360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84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9807" y="-36455"/>
            <a:ext cx="10488634" cy="702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44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309084"/>
            <a:ext cx="8156084" cy="917915"/>
          </a:xfrm>
        </p:spPr>
        <p:txBody>
          <a:bodyPr>
            <a:noAutofit/>
          </a:bodyPr>
          <a:lstStyle/>
          <a:p>
            <a:r>
              <a:rPr lang="en-US" sz="4000" dirty="0" smtClean="0"/>
              <a:t>But why do we need to eat fish?</a:t>
            </a:r>
            <a:br>
              <a:rPr lang="en-US" sz="4000" dirty="0" smtClean="0"/>
            </a:br>
            <a:r>
              <a:rPr lang="en-US" sz="4000" dirty="0" smtClean="0"/>
              <a:t>Let’s find out…</a:t>
            </a:r>
            <a:endParaRPr lang="en-US" sz="4000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506477" y="1492480"/>
            <a:ext cx="8235267" cy="286156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As well as rare corals there are lots of different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</a:t>
            </a:r>
            <a:r>
              <a:rPr lang="en-US" sz="4000" b="1" dirty="0" smtClean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that live in Lyme Bay and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some of them</a:t>
            </a:r>
            <a:b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you can eat!</a:t>
            </a:r>
            <a:endParaRPr lang="en-US" sz="4000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944" y="3209383"/>
            <a:ext cx="3657600" cy="1846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2510" y="2929695"/>
            <a:ext cx="3657600" cy="18465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22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" y="1363518"/>
            <a:ext cx="9093200" cy="3278188"/>
          </a:xfrm>
        </p:spPr>
        <p:txBody>
          <a:bodyPr>
            <a:noAutofit/>
          </a:bodyPr>
          <a:lstStyle/>
          <a:p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Today we’re talking</a:t>
            </a:r>
            <a:b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about </a:t>
            </a:r>
            <a:r>
              <a:rPr lang="en-GB" sz="6000" dirty="0" smtClean="0">
                <a:solidFill>
                  <a:srgbClr val="FF6600"/>
                </a:solidFill>
                <a:latin typeface="Chalkboard"/>
                <a:cs typeface="Chalkboard"/>
              </a:rPr>
              <a:t>Nutrition</a:t>
            </a:r>
            <a:br>
              <a:rPr lang="en-GB" sz="6000" dirty="0" smtClean="0">
                <a:solidFill>
                  <a:srgbClr val="FF6600"/>
                </a:solidFill>
                <a:latin typeface="Chalkboard"/>
                <a:cs typeface="Chalkboard"/>
              </a:rPr>
            </a:b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in fish</a:t>
            </a:r>
            <a:endParaRPr lang="en-US" sz="6000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4294967295"/>
          </p:nvPr>
        </p:nvSpPr>
        <p:spPr>
          <a:xfrm>
            <a:off x="1" y="5510213"/>
            <a:ext cx="9144000" cy="10865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latin typeface="Chalkboard"/>
                <a:cs typeface="Chalkboard"/>
              </a:rPr>
              <a:t>Let’s get started!</a:t>
            </a:r>
            <a:endParaRPr lang="en-US" sz="48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pic>
        <p:nvPicPr>
          <p:cNvPr id="7" name="Picture 6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871" y="4369226"/>
            <a:ext cx="3657600" cy="1846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62614" y="3095995"/>
            <a:ext cx="3657600" cy="18465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9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4463143" y="1531256"/>
            <a:ext cx="4034972" cy="190137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Meat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, </a:t>
            </a:r>
            <a:r>
              <a:rPr lang="en-GB" sz="4400" b="1" dirty="0" smtClean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,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e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ggs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and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beans all contain </a:t>
            </a:r>
            <a:r>
              <a:rPr lang="en-GB" sz="4400" b="1" dirty="0" smtClean="0">
                <a:solidFill>
                  <a:srgbClr val="FF6600"/>
                </a:solidFill>
                <a:latin typeface="Chalkboard"/>
                <a:cs typeface="Chalkboard"/>
              </a:rPr>
              <a:t>protein</a:t>
            </a:r>
            <a:endParaRPr lang="en-GB" sz="4400" b="1" i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9" name="Picture 10" descr="pi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329" y="1289612"/>
            <a:ext cx="3886200" cy="329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4221" y="3750234"/>
            <a:ext cx="2598057" cy="16610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7799" y="997824"/>
            <a:ext cx="2598057" cy="1661052"/>
          </a:xfrm>
          <a:prstGeom prst="rect">
            <a:avLst/>
          </a:prstGeom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0" y="5634504"/>
            <a:ext cx="9143999" cy="77561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0000"/>
              </a:lnSpc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Protein is good for us!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BNF01\Home\ctheobald\My Documents\Eatwell section images\eatwellplatelarge_K&amp;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7837" y="856028"/>
            <a:ext cx="7060553" cy="408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357357" y="5500914"/>
            <a:ext cx="8728585" cy="116114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4800" dirty="0">
                <a:solidFill>
                  <a:srgbClr val="FFFFFF"/>
                </a:solidFill>
                <a:latin typeface="Chalkboard"/>
                <a:cs typeface="Chalkboard"/>
              </a:rPr>
              <a:t>This is the </a:t>
            </a:r>
            <a:r>
              <a:rPr lang="en-GB" sz="4800" b="1" dirty="0" smtClean="0">
                <a:solidFill>
                  <a:srgbClr val="FF6600"/>
                </a:solidFill>
                <a:latin typeface="Chalkboard"/>
                <a:cs typeface="Chalkboard"/>
              </a:rPr>
              <a:t>Eat Well Plate</a:t>
            </a:r>
          </a:p>
          <a:p>
            <a:pPr marL="0" lvl="0" indent="0" algn="ctr">
              <a:lnSpc>
                <a:spcPct val="90000"/>
              </a:lnSpc>
              <a:buNone/>
            </a:pPr>
            <a:r>
              <a:rPr lang="en-GB" sz="4800" dirty="0" smtClean="0">
                <a:solidFill>
                  <a:srgbClr val="FFFFFF"/>
                </a:solidFill>
                <a:latin typeface="Chalkboard"/>
                <a:cs typeface="Chalkboard"/>
              </a:rPr>
              <a:t>Do </a:t>
            </a:r>
            <a:r>
              <a:rPr lang="en-GB" sz="4800" dirty="0">
                <a:solidFill>
                  <a:srgbClr val="FFFFFF"/>
                </a:solidFill>
                <a:latin typeface="Chalkboard"/>
                <a:cs typeface="Chalkboard"/>
              </a:rPr>
              <a:t>you </a:t>
            </a:r>
            <a:r>
              <a:rPr lang="en-GB" sz="4800" dirty="0" smtClean="0">
                <a:solidFill>
                  <a:srgbClr val="FFFFFF"/>
                </a:solidFill>
                <a:latin typeface="Chalkboard"/>
                <a:cs typeface="Chalkboard"/>
              </a:rPr>
              <a:t>now </a:t>
            </a:r>
            <a:r>
              <a:rPr lang="en-GB" sz="4800" dirty="0">
                <a:solidFill>
                  <a:srgbClr val="FFFFFF"/>
                </a:solidFill>
                <a:latin typeface="Chalkboard"/>
                <a:cs typeface="Chalkboard"/>
              </a:rPr>
              <a:t>what the different groups are?</a:t>
            </a:r>
            <a:endParaRPr lang="en-US" sz="48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76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585660" y="5355771"/>
            <a:ext cx="8156084" cy="1284515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7000" b="1" dirty="0" smtClean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GB" sz="7000" dirty="0" smtClean="0">
                <a:solidFill>
                  <a:prstClr val="white"/>
                </a:solidFill>
                <a:latin typeface="Chalkboard"/>
                <a:cs typeface="Chalkboard"/>
              </a:rPr>
              <a:t> is packed with yummy things to make you fit and strong</a:t>
            </a:r>
            <a:endParaRPr lang="en-US" sz="7000" dirty="0">
              <a:solidFill>
                <a:prstClr val="white"/>
              </a:solidFill>
              <a:latin typeface="Chalkboard"/>
              <a:cs typeface="Chalkboard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770" y="1172948"/>
            <a:ext cx="5778691" cy="3852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12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086" y="3378826"/>
            <a:ext cx="2598057" cy="1731718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682343"/>
            <a:ext cx="9143999" cy="62411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3600" dirty="0" smtClean="0">
                <a:solidFill>
                  <a:srgbClr val="FFFFFF"/>
                </a:solidFill>
                <a:latin typeface="Chalkboard"/>
                <a:cs typeface="Chalkboard"/>
              </a:rPr>
              <a:t>Source: NHS</a:t>
            </a:r>
            <a:endParaRPr lang="en-US" sz="36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07143" y="1531257"/>
            <a:ext cx="7590972" cy="262708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healthy diet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should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include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at </a:t>
            </a:r>
            <a:r>
              <a:rPr lang="en-GB" sz="4400" b="1" dirty="0">
                <a:solidFill>
                  <a:srgbClr val="FF6600"/>
                </a:solidFill>
                <a:latin typeface="Chalkboard"/>
                <a:cs typeface="Chalkboard"/>
              </a:rPr>
              <a:t>least two portions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of </a:t>
            </a:r>
            <a:r>
              <a:rPr lang="en-GB" sz="4400" b="1" dirty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week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, including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one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oily fish!</a:t>
            </a:r>
            <a:endParaRPr lang="en-GB" sz="4400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en-GB" sz="44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9" name="Picture 8" descr="shutterstock_84256594.psd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2546" y="2373232"/>
            <a:ext cx="2562626" cy="1638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01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347258"/>
            <a:ext cx="9143999" cy="12296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Is there anything else in fish?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Let’s find out…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28735" y="1715005"/>
            <a:ext cx="347842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We need protein to grow </a:t>
            </a:r>
            <a:r>
              <a:rPr lang="en-GB" sz="4400" b="1" dirty="0">
                <a:solidFill>
                  <a:srgbClr val="FF6600"/>
                </a:solidFill>
                <a:latin typeface="Chalkboard"/>
                <a:cs typeface="Chalkboard"/>
              </a:rPr>
              <a:t>big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and </a:t>
            </a:r>
            <a:r>
              <a:rPr lang="en-GB" sz="4400" b="1" dirty="0" smtClean="0">
                <a:solidFill>
                  <a:srgbClr val="FF6600"/>
                </a:solidFill>
                <a:latin typeface="Chalkboard"/>
                <a:cs typeface="Chalkboard"/>
              </a:rPr>
              <a:t>strong</a:t>
            </a:r>
            <a:endParaRPr lang="en-GB" sz="44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7" name="Picture 6" descr="shutterstock_428932684 [Converted]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668" y="-284583"/>
            <a:ext cx="5971607" cy="59716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519" y="4549180"/>
            <a:ext cx="2142931" cy="13700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8429" y="3864145"/>
            <a:ext cx="2142931" cy="13700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2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488494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What else is in </a:t>
            </a:r>
            <a:r>
              <a:rPr lang="en-GB" sz="6000" b="1" dirty="0" smtClean="0">
                <a:solidFill>
                  <a:srgbClr val="FF6600"/>
                </a:solidFill>
                <a:latin typeface="Chalkboard"/>
                <a:cs typeface="Chalkboard"/>
              </a:rPr>
              <a:t>fish?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7112"/>
            <a:ext cx="2142931" cy="1370070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90129" y="2545064"/>
            <a:ext cx="9143999" cy="12296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Match the nutrients 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with</a:t>
            </a:r>
            <a:b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why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they are good for 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us  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8791">
            <a:off x="867090" y="4733744"/>
            <a:ext cx="1931356" cy="1370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80588">
            <a:off x="2800637" y="4829008"/>
            <a:ext cx="1931356" cy="13700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9440">
            <a:off x="4851045" y="4696507"/>
            <a:ext cx="1931355" cy="13700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223">
            <a:off x="6916614" y="4611478"/>
            <a:ext cx="1931356" cy="13700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223">
            <a:off x="6842956" y="3682854"/>
            <a:ext cx="1226556" cy="864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9025">
            <a:off x="5155085" y="3839502"/>
            <a:ext cx="1226555" cy="864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9025">
            <a:off x="1148440" y="3736825"/>
            <a:ext cx="1226555" cy="864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223">
            <a:off x="3155860" y="3835547"/>
            <a:ext cx="1226555" cy="864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35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398" y="1042288"/>
            <a:ext cx="4796192" cy="4796192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Calcium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0" y="5500960"/>
            <a:ext cx="9143999" cy="10759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Strong teeth and bones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63102" y="1861848"/>
            <a:ext cx="5767167" cy="16248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19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1463" y="5126560"/>
            <a:ext cx="8372902" cy="173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>
                    <a:lumMod val="50000"/>
                  </a:schemeClr>
                </a:solidFill>
                <a:latin typeface="Chalkboard"/>
                <a:ea typeface="+mj-ea"/>
                <a:cs typeface="Chalkboard"/>
              </a:defRPr>
            </a:lvl1pPr>
          </a:lstStyle>
          <a:p>
            <a:r>
              <a:rPr lang="en-GB" sz="3200" b="1" dirty="0" smtClean="0">
                <a:solidFill>
                  <a:srgbClr val="FFFFFF"/>
                </a:solidFill>
              </a:rPr>
              <a:t>Lyme Bay Reserve </a:t>
            </a:r>
            <a:r>
              <a:rPr lang="en-GB" sz="3200" dirty="0" smtClean="0">
                <a:solidFill>
                  <a:srgbClr val="FFFFFF"/>
                </a:solidFill>
              </a:rPr>
              <a:t>sits on the Devon</a:t>
            </a:r>
            <a:br>
              <a:rPr lang="en-GB" sz="3200" dirty="0" smtClean="0">
                <a:solidFill>
                  <a:srgbClr val="FFFFFF"/>
                </a:solidFill>
              </a:rPr>
            </a:br>
            <a:r>
              <a:rPr lang="en-GB" sz="3200" dirty="0" smtClean="0">
                <a:solidFill>
                  <a:srgbClr val="FFFFFF"/>
                </a:solidFill>
              </a:rPr>
              <a:t>and Dorset border in England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450" y="-946670"/>
            <a:ext cx="9143998" cy="64616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17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599" y="1586123"/>
            <a:ext cx="3801202" cy="3801202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Omega 3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531" y="1505903"/>
            <a:ext cx="5767167" cy="1624876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500960"/>
            <a:ext cx="9143999" cy="10759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Great for brain development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85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658" y="1539971"/>
            <a:ext cx="3569821" cy="3569821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pic>
        <p:nvPicPr>
          <p:cNvPr id="3" name="Picture 2" descr="BLUE Logo_Stacked_CMYK.e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58" y="294478"/>
            <a:ext cx="1475412" cy="878470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Iron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46922" y="3423150"/>
            <a:ext cx="5767167" cy="1624876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250182"/>
            <a:ext cx="9143999" cy="13267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Needed for making</a:t>
            </a:r>
            <a:b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new blood cells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1662652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770" y="1082685"/>
            <a:ext cx="5346391" cy="5346391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pic>
        <p:nvPicPr>
          <p:cNvPr id="3" name="Picture 2" descr="BLUE Logo_Stacked_CMYK.e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58" y="294478"/>
            <a:ext cx="1475412" cy="878470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Vitamin A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986" y="3400941"/>
            <a:ext cx="5767167" cy="1624876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250182"/>
            <a:ext cx="9143999" cy="13267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Needed for clear eyes</a:t>
            </a:r>
            <a:b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and skin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821914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pic>
        <p:nvPicPr>
          <p:cNvPr id="3" name="Picture 2" descr="BLUE Logo_Stacked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58" y="294478"/>
            <a:ext cx="1475412" cy="878470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250182"/>
            <a:ext cx="9143999" cy="13267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Helps convert food</a:t>
            </a:r>
            <a:b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to energy 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50250"/>
            <a:ext cx="4613351" cy="30755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9017" y="1379213"/>
            <a:ext cx="5491527" cy="3664997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B Vitamins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1586" y="1228031"/>
            <a:ext cx="3170797" cy="8933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0087" y="1437837"/>
            <a:ext cx="3170797" cy="89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33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6889" y="1695266"/>
            <a:ext cx="3702402" cy="3702402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250182"/>
            <a:ext cx="9143999" cy="13267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Helps absorb</a:t>
            </a:r>
            <a:b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calcium 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Vitamin D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300" y="3693893"/>
            <a:ext cx="3170797" cy="8933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59635" y="3920482"/>
            <a:ext cx="3170797" cy="8933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5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6160" y="1564674"/>
            <a:ext cx="5235239" cy="3490159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0" y="5250182"/>
            <a:ext cx="9143999" cy="13267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Needed to build</a:t>
            </a:r>
            <a:b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bg1"/>
                </a:solidFill>
                <a:latin typeface="Chalkboard"/>
                <a:cs typeface="Chalkboard"/>
              </a:rPr>
              <a:t>cells </a:t>
            </a:r>
            <a:r>
              <a:rPr lang="en-GB" sz="4400" smtClean="0">
                <a:solidFill>
                  <a:schemeClr val="bg1"/>
                </a:solidFill>
                <a:latin typeface="Chalkboard"/>
                <a:cs typeface="Chalkboard"/>
              </a:rPr>
              <a:t>and muscles </a:t>
            </a:r>
            <a:endParaRPr lang="en-GB" sz="4400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428735" y="1082685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Protein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300" y="3693893"/>
            <a:ext cx="3170797" cy="8933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56664" y="1622513"/>
            <a:ext cx="3170797" cy="8933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20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9683" y="2132235"/>
            <a:ext cx="6579522" cy="1853754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488494"/>
            <a:ext cx="7976101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Time to complete your</a:t>
            </a:r>
            <a:r>
              <a:rPr lang="en-GB" sz="6000" b="1" dirty="0" smtClean="0">
                <a:solidFill>
                  <a:srgbClr val="FF6600"/>
                </a:solidFill>
                <a:latin typeface="Chalkboard"/>
                <a:cs typeface="Chalkboard"/>
              </a:rPr>
              <a:t> worksheets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3867" y="3574601"/>
            <a:ext cx="2142931" cy="13700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223">
            <a:off x="6163602" y="3297351"/>
            <a:ext cx="2250744" cy="3183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6443" y="2015554"/>
            <a:ext cx="2142931" cy="13700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61941">
            <a:off x="620827" y="3340787"/>
            <a:ext cx="2194135" cy="31036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00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942" y="3375635"/>
            <a:ext cx="2598057" cy="1731718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682343"/>
            <a:ext cx="9143999" cy="62411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3600" dirty="0" smtClean="0">
                <a:solidFill>
                  <a:srgbClr val="FFFFFF"/>
                </a:solidFill>
                <a:latin typeface="Chalkboard"/>
                <a:cs typeface="Chalkboard"/>
              </a:rPr>
              <a:t>Source: NHS</a:t>
            </a:r>
            <a:endParaRPr lang="en-US" sz="36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07143" y="1531257"/>
            <a:ext cx="7590972" cy="262708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healthy diet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should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include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at </a:t>
            </a:r>
            <a:r>
              <a:rPr lang="en-GB" sz="4400" b="1" dirty="0">
                <a:solidFill>
                  <a:srgbClr val="FF6600"/>
                </a:solidFill>
                <a:latin typeface="Chalkboard"/>
                <a:cs typeface="Chalkboard"/>
              </a:rPr>
              <a:t>least two portions 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of </a:t>
            </a:r>
            <a:r>
              <a:rPr lang="en-GB" sz="4400" b="1" dirty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week</a:t>
            </a:r>
            <a:r>
              <a:rPr lang="en-GB" sz="4400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, including </a:t>
            </a: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one</a:t>
            </a:r>
            <a:b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of </a:t>
            </a:r>
            <a:r>
              <a:rPr lang="en-GB" sz="4400" b="1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oily </a:t>
            </a:r>
            <a:r>
              <a:rPr lang="en-GB" sz="4400" b="1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fish!</a:t>
            </a:r>
            <a:endParaRPr lang="en-GB" sz="4400" b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en-GB" sz="44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6798" y="3913429"/>
            <a:ext cx="3170797" cy="8933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253" y="2756885"/>
            <a:ext cx="3170797" cy="8933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8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374525"/>
            <a:ext cx="9143999" cy="9319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GB" sz="3600" dirty="0" smtClean="0">
                <a:solidFill>
                  <a:srgbClr val="FFFFFF"/>
                </a:solidFill>
                <a:latin typeface="Chalkboard"/>
                <a:cs typeface="Chalkboard"/>
              </a:rPr>
              <a:t>Let’s take a look</a:t>
            </a:r>
            <a:br>
              <a:rPr lang="en-GB" sz="3600" dirty="0" smtClean="0">
                <a:solidFill>
                  <a:srgbClr val="FFFFFF"/>
                </a:solidFill>
                <a:latin typeface="Chalkboard"/>
                <a:cs typeface="Chalkboard"/>
              </a:rPr>
            </a:br>
            <a:r>
              <a:rPr lang="en-GB" sz="3600" dirty="0" smtClean="0">
                <a:solidFill>
                  <a:srgbClr val="FFFFFF"/>
                </a:solidFill>
                <a:latin typeface="Chalkboard"/>
                <a:cs typeface="Chalkboard"/>
              </a:rPr>
              <a:t>at the different types…</a:t>
            </a:r>
            <a:endParaRPr lang="en-US" sz="36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07143" y="1531257"/>
            <a:ext cx="7590972" cy="262708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44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So what is in </a:t>
            </a:r>
            <a:r>
              <a:rPr lang="en-GB" sz="4400" b="1" dirty="0" smtClean="0">
                <a:solidFill>
                  <a:srgbClr val="FF6600"/>
                </a:solidFill>
                <a:latin typeface="Chalkboard"/>
                <a:cs typeface="Chalkboard"/>
              </a:rPr>
              <a:t>oily fish?</a:t>
            </a:r>
            <a:endParaRPr lang="en-GB" sz="44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577" y="2628381"/>
            <a:ext cx="3170797" cy="893359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357358" y="2545063"/>
            <a:ext cx="8247852" cy="14233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b="1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Oily fish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have oil in their flesh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,</a:t>
            </a:r>
            <a:b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so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you eat it when you eat the fish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.</a:t>
            </a:r>
            <a:endParaRPr lang="en-GB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  <a:p>
            <a:pPr marL="228600" lvl="0" indent="-228600" algn="ctr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White fish store the oil in their 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livers</a:t>
            </a:r>
            <a:b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so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when you eat the fish, you 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don’t</a:t>
            </a:r>
            <a:b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eat 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the oil.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97723" y="3075060"/>
            <a:ext cx="3170797" cy="8933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38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465235"/>
            <a:ext cx="9143999" cy="8412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3800" dirty="0" smtClean="0">
                <a:solidFill>
                  <a:srgbClr val="FFFFFF"/>
                </a:solidFill>
                <a:latin typeface="Chalkboard"/>
                <a:cs typeface="Chalkboard"/>
              </a:rPr>
              <a:t>Where can we buy this type of fish locally? Let’s find out…</a:t>
            </a:r>
            <a:endParaRPr lang="en-US" sz="38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-68402" y="3626585"/>
            <a:ext cx="3303811" cy="6896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35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Tuna</a:t>
            </a:r>
            <a:endParaRPr lang="en-GB" sz="35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511" y="4049493"/>
            <a:ext cx="3170797" cy="8933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0573" y="4171934"/>
            <a:ext cx="3170797" cy="893359"/>
          </a:xfrm>
          <a:prstGeom prst="rect">
            <a:avLst/>
          </a:prstGeom>
        </p:spPr>
      </p:pic>
      <p:pic>
        <p:nvPicPr>
          <p:cNvPr id="2" name="Picture 1" descr="shutterstock_42173925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82" y="1485048"/>
            <a:ext cx="3316478" cy="22107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886" y="1158383"/>
            <a:ext cx="2708675" cy="27086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3562" y="1651988"/>
            <a:ext cx="2960437" cy="2063866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3355992" y="3626585"/>
            <a:ext cx="3303811" cy="6896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35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Sardines</a:t>
            </a:r>
            <a:endParaRPr lang="en-GB" sz="35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5639138" y="3607149"/>
            <a:ext cx="3634192" cy="6896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GB" sz="35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Salmon</a:t>
            </a:r>
            <a:endParaRPr lang="en-GB" sz="3500" i="1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24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660" y="5475384"/>
            <a:ext cx="8156084" cy="91791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Let’s have a look at the different types</a:t>
            </a:r>
            <a:br>
              <a:rPr lang="en-US" dirty="0" smtClean="0"/>
            </a:br>
            <a:r>
              <a:rPr lang="en-US" dirty="0" smtClean="0"/>
              <a:t>of rare fish and corals…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419" y="252303"/>
            <a:ext cx="3432191" cy="24265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938" y="2448464"/>
            <a:ext cx="3639246" cy="24361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296022" y="1631458"/>
            <a:ext cx="4174791" cy="209481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Lyme Bay Reserve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is special because of the </a:t>
            </a:r>
            <a:r>
              <a:rPr lang="en-US" b="1" dirty="0" smtClean="0">
                <a:solidFill>
                  <a:srgbClr val="FF6600"/>
                </a:solidFill>
                <a:latin typeface="Chalkboard"/>
                <a:cs typeface="Chalkboard"/>
              </a:rPr>
              <a:t>fish</a:t>
            </a:r>
            <a:r>
              <a:rPr lang="en-US" dirty="0" smtClean="0">
                <a:solidFill>
                  <a:srgbClr val="FF6600"/>
                </a:solidFill>
                <a:latin typeface="Chalkboard"/>
                <a:cs typeface="Chalkboard"/>
              </a:rPr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and </a:t>
            </a:r>
            <a:r>
              <a:rPr lang="en-US" b="1" dirty="0" smtClean="0">
                <a:solidFill>
                  <a:srgbClr val="FF6600"/>
                </a:solidFill>
                <a:latin typeface="Chalkboard"/>
                <a:cs typeface="Chalkboard"/>
              </a:rPr>
              <a:t>rare corals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 found there and the way the fishermen fish there.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5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0" y="5520039"/>
            <a:ext cx="9143999" cy="13152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3000" dirty="0" smtClean="0">
                <a:solidFill>
                  <a:srgbClr val="FFFFFF"/>
                </a:solidFill>
                <a:latin typeface="Chalkboard"/>
                <a:cs typeface="Chalkboard"/>
              </a:rPr>
              <a:t>You can buy fish from Beer and </a:t>
            </a:r>
            <a:r>
              <a:rPr lang="en-GB" sz="3000" dirty="0" err="1" smtClean="0">
                <a:solidFill>
                  <a:srgbClr val="FFFFFF"/>
                </a:solidFill>
                <a:latin typeface="Chalkboard"/>
                <a:cs typeface="Chalkboard"/>
              </a:rPr>
              <a:t>Axmouth</a:t>
            </a:r>
            <a:r>
              <a:rPr lang="en-GB" sz="3000" dirty="0" smtClean="0">
                <a:solidFill>
                  <a:srgbClr val="FFFFFF"/>
                </a:solidFill>
                <a:latin typeface="Chalkboard"/>
                <a:cs typeface="Chalkboard"/>
              </a:rPr>
              <a:t> in Devon and Lyme Regis and West Bay in Dorset</a:t>
            </a:r>
            <a:endParaRPr lang="en-US" sz="30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511" y="4049493"/>
            <a:ext cx="3170797" cy="8933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5399" y="1866406"/>
            <a:ext cx="3170797" cy="8933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465" y="-1124885"/>
            <a:ext cx="9143999" cy="64616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08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9683" y="2132235"/>
            <a:ext cx="6579522" cy="1853754"/>
          </a:xfrm>
          <a:prstGeom prst="rect">
            <a:avLst/>
          </a:prstGeom>
        </p:spPr>
      </p:pic>
      <p:pic>
        <p:nvPicPr>
          <p:cNvPr id="4" name="Picture 3" descr="Lyme Bay Logo_CMYK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235" y="254124"/>
            <a:ext cx="1350750" cy="918824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428735" y="1488494"/>
            <a:ext cx="8219182" cy="30578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  <a:t>Back in class you’ll learn about</a:t>
            </a:r>
            <a:br>
              <a:rPr lang="en-GB" sz="6000" dirty="0" smtClean="0">
                <a:solidFill>
                  <a:schemeClr val="accent5">
                    <a:lumMod val="50000"/>
                  </a:schemeClr>
                </a:solidFill>
                <a:latin typeface="Chalkboard"/>
                <a:cs typeface="Chalkboard"/>
              </a:rPr>
            </a:br>
            <a:r>
              <a:rPr lang="en-GB" sz="6000" b="1" dirty="0" smtClean="0">
                <a:solidFill>
                  <a:srgbClr val="FF6600"/>
                </a:solidFill>
                <a:latin typeface="Chalkboard"/>
                <a:cs typeface="Chalkboard"/>
              </a:rPr>
              <a:t>Food Miles</a:t>
            </a:r>
            <a:endParaRPr lang="en-GB" sz="6000" b="1" dirty="0">
              <a:solidFill>
                <a:srgbClr val="FF6600"/>
              </a:solidFill>
              <a:latin typeface="Chalkboard"/>
              <a:cs typeface="Chalkboard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259" y="3861347"/>
            <a:ext cx="2142931" cy="137007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1812">
            <a:off x="6459374" y="3387295"/>
            <a:ext cx="2250744" cy="31837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6443" y="2015554"/>
            <a:ext cx="2142931" cy="13700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8596">
            <a:off x="333571" y="3340785"/>
            <a:ext cx="2194134" cy="31036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0" y="5465235"/>
            <a:ext cx="9143999" cy="8412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90000"/>
              </a:lnSpc>
              <a:buNone/>
            </a:pPr>
            <a:r>
              <a:rPr lang="en-GB" sz="3800" dirty="0" smtClean="0">
                <a:solidFill>
                  <a:srgbClr val="FFFFFF"/>
                </a:solidFill>
                <a:latin typeface="Chalkboard"/>
                <a:cs typeface="Chalkboard"/>
              </a:rPr>
              <a:t>Thank you</a:t>
            </a:r>
            <a:endParaRPr lang="en-US" sz="3800" dirty="0">
              <a:solidFill>
                <a:srgbClr val="FFFFFF"/>
              </a:solidFill>
              <a:latin typeface="Chalkboard"/>
              <a:cs typeface="Chalkboard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58" y="314806"/>
            <a:ext cx="1705430" cy="51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25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BI000878-4000pix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2191" y="0"/>
            <a:ext cx="10317333" cy="690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5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2191" y="-151538"/>
            <a:ext cx="10629490" cy="700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24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2700" y="-202051"/>
            <a:ext cx="10541168" cy="705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89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756" y="-36455"/>
            <a:ext cx="10960533" cy="702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63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7331" y="-36455"/>
            <a:ext cx="10683683" cy="702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25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0663" y="-36455"/>
            <a:ext cx="10490347" cy="702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76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278</Words>
  <Application>Microsoft Macintosh PowerPoint</Application>
  <PresentationFormat>On-screen Show (4:3)</PresentationFormat>
  <Paragraphs>51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 we’re talking about Nutrition in fish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Rowena Taylor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Rowena Taylor</dc:creator>
  <cp:lastModifiedBy>Rowena Taylor</cp:lastModifiedBy>
  <cp:revision>140</cp:revision>
  <dcterms:created xsi:type="dcterms:W3CDTF">2016-06-07T08:52:10Z</dcterms:created>
  <dcterms:modified xsi:type="dcterms:W3CDTF">2018-08-21T10:51:57Z</dcterms:modified>
</cp:coreProperties>
</file>